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8" r:id="rId2"/>
    <p:sldId id="260" r:id="rId3"/>
    <p:sldId id="285" r:id="rId4"/>
    <p:sldId id="261" r:id="rId5"/>
    <p:sldId id="311" r:id="rId6"/>
    <p:sldId id="286" r:id="rId7"/>
    <p:sldId id="287" r:id="rId8"/>
    <p:sldId id="288" r:id="rId9"/>
    <p:sldId id="289" r:id="rId10"/>
    <p:sldId id="295" r:id="rId11"/>
    <p:sldId id="301" r:id="rId12"/>
    <p:sldId id="302" r:id="rId13"/>
    <p:sldId id="303" r:id="rId14"/>
    <p:sldId id="300" r:id="rId15"/>
    <p:sldId id="304"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a:srgbClr val="E0E0E0"/>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13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3" y="2"/>
            <a:ext cx="2982119" cy="464820"/>
          </a:xfrm>
          <a:prstGeom prst="rect">
            <a:avLst/>
          </a:prstGeom>
        </p:spPr>
        <p:txBody>
          <a:bodyPr vert="horz" lIns="92446" tIns="46223" rIns="92446" bIns="46223" rtlCol="0"/>
          <a:lstStyle>
            <a:lvl1pPr algn="r">
              <a:defRPr sz="1200"/>
            </a:lvl1pPr>
          </a:lstStyle>
          <a:p>
            <a:fld id="{9C646DF1-0DBD-4660-8461-A7895C5C1D27}" type="datetimeFigureOut">
              <a:rPr lang="en-US" smtClean="0"/>
              <a:t>1/14/2020</a:t>
            </a:fld>
            <a:endParaRPr lang="en-US"/>
          </a:p>
        </p:txBody>
      </p:sp>
      <p:sp>
        <p:nvSpPr>
          <p:cNvPr id="4" name="Footer Placeholder 3"/>
          <p:cNvSpPr>
            <a:spLocks noGrp="1"/>
          </p:cNvSpPr>
          <p:nvPr>
            <p:ph type="ftr" sz="quarter" idx="2"/>
          </p:nvPr>
        </p:nvSpPr>
        <p:spPr>
          <a:xfrm>
            <a:off x="1" y="8829970"/>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70"/>
            <a:ext cx="2982119" cy="464820"/>
          </a:xfrm>
          <a:prstGeom prst="rect">
            <a:avLst/>
          </a:prstGeom>
        </p:spPr>
        <p:txBody>
          <a:bodyPr vert="horz" lIns="92446" tIns="46223" rIns="92446" bIns="46223" rtlCol="0" anchor="b"/>
          <a:lstStyle>
            <a:lvl1pPr algn="r">
              <a:defRPr sz="1200"/>
            </a:lvl1pPr>
          </a:lstStyle>
          <a:p>
            <a:fld id="{3C388A82-7651-4664-AA02-B9916E045636}" type="slidenum">
              <a:rPr lang="en-US" smtClean="0"/>
              <a:t>‹#›</a:t>
            </a:fld>
            <a:endParaRPr lang="en-US"/>
          </a:p>
        </p:txBody>
      </p:sp>
    </p:spTree>
    <p:extLst>
      <p:ext uri="{BB962C8B-B14F-4D97-AF65-F5344CB8AC3E}">
        <p14:creationId xmlns:p14="http://schemas.microsoft.com/office/powerpoint/2010/main" val="372907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2"/>
            <a:ext cx="2982119" cy="464820"/>
          </a:xfrm>
          <a:prstGeom prst="rect">
            <a:avLst/>
          </a:prstGeom>
        </p:spPr>
        <p:txBody>
          <a:bodyPr vert="horz" lIns="92446" tIns="46223" rIns="92446" bIns="46223" rtlCol="0"/>
          <a:lstStyle>
            <a:lvl1pPr algn="r">
              <a:defRPr sz="1200"/>
            </a:lvl1pPr>
          </a:lstStyle>
          <a:p>
            <a:fld id="{E2653CC5-41F0-452D-B342-4D3DE38338AC}" type="datetimeFigureOut">
              <a:rPr lang="en-US" smtClean="0"/>
              <a:t>1/14/2020</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0"/>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70"/>
            <a:ext cx="2982119" cy="464820"/>
          </a:xfrm>
          <a:prstGeom prst="rect">
            <a:avLst/>
          </a:prstGeom>
        </p:spPr>
        <p:txBody>
          <a:bodyPr vert="horz" lIns="92446" tIns="46223" rIns="92446" bIns="46223" rtlCol="0" anchor="b"/>
          <a:lstStyle>
            <a:lvl1pPr algn="r">
              <a:defRPr sz="1200"/>
            </a:lvl1pPr>
          </a:lstStyle>
          <a:p>
            <a:fld id="{92F279F1-65CD-440A-91C8-550AAD07EAAB}" type="slidenum">
              <a:rPr lang="en-US" smtClean="0"/>
              <a:t>‹#›</a:t>
            </a:fld>
            <a:endParaRPr lang="en-US"/>
          </a:p>
        </p:txBody>
      </p:sp>
    </p:spTree>
    <p:extLst>
      <p:ext uri="{BB962C8B-B14F-4D97-AF65-F5344CB8AC3E}">
        <p14:creationId xmlns:p14="http://schemas.microsoft.com/office/powerpoint/2010/main" val="331371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76AB78FD-1E5A-463A-A08F-4807AFEBB9A4}" type="slidenum">
              <a:rPr lang="en-US">
                <a:solidFill>
                  <a:prstClr val="black"/>
                </a:solidFill>
              </a:rPr>
              <a:pPr eaLnBrk="1" hangingPunct="1"/>
              <a:t>4</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057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F10FDD9-5F60-45E2-81D4-1B7D47360DA4}"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016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587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13362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2526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690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21961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0688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06259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66833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919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048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B15013D-2B7B-46BB-AC29-4986A1384BA2}" type="datetimeFigureOut">
              <a:rPr lang="en-US" smtClean="0">
                <a:solidFill>
                  <a:srgbClr val="564B3C"/>
                </a:solidFill>
              </a:rPr>
              <a:pPr/>
              <a:t>1/14/2020</a:t>
            </a:fld>
            <a:endParaRPr lang="en-US">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F10FDD9-5F60-45E2-81D4-1B7D47360DA4}" type="slidenum">
              <a:rPr lang="en-US" smtClean="0">
                <a:solidFill>
                  <a:srgbClr val="564B3C"/>
                </a:solidFill>
              </a: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9450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accent2"/>
                </a:solidFill>
              </a:rPr>
              <a:t>Vocabulary</a:t>
            </a:r>
          </a:p>
        </p:txBody>
      </p:sp>
      <p:sp>
        <p:nvSpPr>
          <p:cNvPr id="9219" name="Rectangle 3"/>
          <p:cNvSpPr>
            <a:spLocks noGrp="1" noChangeArrowheads="1"/>
          </p:cNvSpPr>
          <p:nvPr>
            <p:ph idx="1"/>
          </p:nvPr>
        </p:nvSpPr>
        <p:spPr/>
        <p:txBody>
          <a:bodyPr/>
          <a:lstStyle/>
          <a:p>
            <a:pPr eaLnBrk="1" hangingPunct="1"/>
            <a:r>
              <a:rPr lang="en-US" dirty="0" smtClean="0">
                <a:solidFill>
                  <a:schemeClr val="accent2"/>
                </a:solidFill>
              </a:rPr>
              <a:t>Carbon Cycle</a:t>
            </a:r>
          </a:p>
          <a:p>
            <a:pPr eaLnBrk="1" hangingPunct="1"/>
            <a:r>
              <a:rPr lang="en-US" smtClean="0">
                <a:solidFill>
                  <a:schemeClr val="accent2"/>
                </a:solidFill>
              </a:rPr>
              <a:t>Water Cycle</a:t>
            </a:r>
            <a:endParaRPr lang="en-US" dirty="0" smtClean="0">
              <a:solidFill>
                <a:schemeClr val="accent2"/>
              </a:solidFill>
            </a:endParaRPr>
          </a:p>
          <a:p>
            <a:pPr eaLnBrk="1" hangingPunct="1"/>
            <a:r>
              <a:rPr lang="en-US" dirty="0" smtClean="0">
                <a:solidFill>
                  <a:schemeClr val="accent2"/>
                </a:solidFill>
              </a:rPr>
              <a:t>Nitrogen cycle</a:t>
            </a:r>
          </a:p>
        </p:txBody>
      </p:sp>
    </p:spTree>
    <p:extLst>
      <p:ext uri="{BB962C8B-B14F-4D97-AF65-F5344CB8AC3E}">
        <p14:creationId xmlns:p14="http://schemas.microsoft.com/office/powerpoint/2010/main" val="58607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5486400" cy="4373563"/>
          </a:xfrm>
        </p:spPr>
        <p:txBody>
          <a:bodyPr/>
          <a:lstStyle/>
          <a:p>
            <a:r>
              <a:rPr lang="en-US" dirty="0" smtClean="0"/>
              <a:t>Starting with atmospheric carbon dioxide, the carbon cycle begins with plants and other autotrophs absorbing CO</a:t>
            </a:r>
            <a:r>
              <a:rPr lang="en-US" baseline="-25000" dirty="0" smtClean="0"/>
              <a:t>2</a:t>
            </a:r>
            <a:r>
              <a:rPr lang="en-US" dirty="0" smtClean="0"/>
              <a:t> and water and converting into usable sugars and starches and oxygen using sunlight for energy.</a:t>
            </a:r>
          </a:p>
          <a:p>
            <a:r>
              <a:rPr lang="en-US" dirty="0" smtClean="0"/>
              <a:t>This process is known as </a:t>
            </a:r>
            <a:r>
              <a:rPr lang="en-US" b="1" dirty="0" smtClean="0">
                <a:solidFill>
                  <a:srgbClr val="00B0F0"/>
                </a:solidFill>
              </a:rPr>
              <a:t>photosynthesis</a:t>
            </a:r>
            <a:r>
              <a:rPr lang="en-US" dirty="0" smtClean="0"/>
              <a:t>.</a:t>
            </a:r>
            <a:endParaRPr lang="en-US" dirty="0"/>
          </a:p>
        </p:txBody>
      </p:sp>
      <p:sp>
        <p:nvSpPr>
          <p:cNvPr id="9" name="TextBox 8"/>
          <p:cNvSpPr txBox="1"/>
          <p:nvPr/>
        </p:nvSpPr>
        <p:spPr>
          <a:xfrm>
            <a:off x="838200" y="5488244"/>
            <a:ext cx="7236276" cy="461665"/>
          </a:xfrm>
          <a:prstGeom prst="rect">
            <a:avLst/>
          </a:prstGeom>
          <a:noFill/>
        </p:spPr>
        <p:txBody>
          <a:bodyPr wrap="none" rtlCol="0">
            <a:spAutoFit/>
          </a:bodyPr>
          <a:lstStyle/>
          <a:p>
            <a:r>
              <a:rPr lang="en-US" sz="2400" b="1" dirty="0" smtClean="0">
                <a:sym typeface="Wingdings" panose="05000000000000000000" pitchFamily="2" charset="2"/>
              </a:rPr>
              <a:t>CO</a:t>
            </a:r>
            <a:r>
              <a:rPr lang="en-US" sz="2400" b="1" baseline="-25000" dirty="0" smtClean="0">
                <a:sym typeface="Wingdings" panose="05000000000000000000" pitchFamily="2" charset="2"/>
              </a:rPr>
              <a:t>2</a:t>
            </a:r>
            <a:r>
              <a:rPr lang="en-US" sz="2400" b="1" dirty="0" smtClean="0">
                <a:sym typeface="Wingdings" panose="05000000000000000000" pitchFamily="2" charset="2"/>
              </a:rPr>
              <a:t> + H</a:t>
            </a:r>
            <a:r>
              <a:rPr lang="en-US" sz="2400" b="1" baseline="-25000" dirty="0" smtClean="0">
                <a:sym typeface="Wingdings" panose="05000000000000000000" pitchFamily="2" charset="2"/>
              </a:rPr>
              <a:t>2</a:t>
            </a:r>
            <a:r>
              <a:rPr lang="en-US" sz="2400" b="1" dirty="0" smtClean="0">
                <a:sym typeface="Wingdings" panose="05000000000000000000" pitchFamily="2" charset="2"/>
              </a:rPr>
              <a:t>O + SUNLIGHT ENERGY  </a:t>
            </a:r>
            <a:r>
              <a:rPr lang="en-US" sz="2400" b="1" dirty="0" smtClean="0"/>
              <a:t>SUGARS </a:t>
            </a:r>
            <a:r>
              <a:rPr lang="en-US" sz="2400" b="1" dirty="0"/>
              <a:t>+ O</a:t>
            </a:r>
            <a:r>
              <a:rPr lang="en-US" sz="2400" b="1" baseline="-25000" dirty="0"/>
              <a:t>2</a:t>
            </a:r>
            <a:r>
              <a:rPr lang="en-US" sz="2400" b="1" dirty="0"/>
              <a:t> </a:t>
            </a:r>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50" b="87312"/>
          <a:stretch/>
        </p:blipFill>
        <p:spPr bwMode="auto">
          <a:xfrm>
            <a:off x="3587262" y="1111083"/>
            <a:ext cx="4971458" cy="717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0948" t="-2" b="71647"/>
          <a:stretch/>
        </p:blipFill>
        <p:spPr bwMode="auto">
          <a:xfrm>
            <a:off x="6246054" y="1111084"/>
            <a:ext cx="2316481" cy="1603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4976" t="-3" b="37080"/>
          <a:stretch/>
        </p:blipFill>
        <p:spPr bwMode="auto">
          <a:xfrm>
            <a:off x="6569612" y="1111084"/>
            <a:ext cx="1995269" cy="355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6631" y="1469942"/>
            <a:ext cx="3429000" cy="4724400"/>
          </a:xfrm>
        </p:spPr>
        <p:txBody>
          <a:bodyPr>
            <a:normAutofit fontScale="92500"/>
          </a:bodyPr>
          <a:lstStyle/>
          <a:p>
            <a:r>
              <a:rPr lang="en-US" dirty="0" smtClean="0"/>
              <a:t>Animals then eat this vegetation.</a:t>
            </a:r>
          </a:p>
          <a:p>
            <a:r>
              <a:rPr lang="en-US" dirty="0" smtClean="0"/>
              <a:t>They break down the sugars &amp; starches made by plants and covert it into ATP, the energy of life &amp; metabolism. </a:t>
            </a:r>
          </a:p>
          <a:p>
            <a:r>
              <a:rPr lang="en-US" dirty="0" smtClean="0"/>
              <a:t>In the process, they release CO</a:t>
            </a:r>
            <a:r>
              <a:rPr lang="en-US" baseline="-25000" dirty="0" smtClean="0"/>
              <a:t>2</a:t>
            </a:r>
            <a:r>
              <a:rPr lang="en-US" dirty="0" smtClean="0"/>
              <a:t> back into the atmosphere.</a:t>
            </a:r>
          </a:p>
          <a:p>
            <a:r>
              <a:rPr lang="en-US" dirty="0" smtClean="0"/>
              <a:t>This process is called </a:t>
            </a:r>
            <a:r>
              <a:rPr lang="en-US" b="1" dirty="0" smtClean="0">
                <a:solidFill>
                  <a:srgbClr val="00B0F0"/>
                </a:solidFill>
              </a:rPr>
              <a:t>cellular respiration</a:t>
            </a:r>
            <a:r>
              <a:rPr lang="en-US" dirty="0" smtClean="0"/>
              <a:t>.</a:t>
            </a:r>
            <a:endParaRPr lang="en-US" dirty="0"/>
          </a:p>
        </p:txBody>
      </p:sp>
      <p:sp>
        <p:nvSpPr>
          <p:cNvPr id="5" name="TextBox 4"/>
          <p:cNvSpPr txBox="1"/>
          <p:nvPr/>
        </p:nvSpPr>
        <p:spPr>
          <a:xfrm>
            <a:off x="838200" y="6160675"/>
            <a:ext cx="6276077" cy="461665"/>
          </a:xfrm>
          <a:prstGeom prst="rect">
            <a:avLst/>
          </a:prstGeom>
          <a:noFill/>
        </p:spPr>
        <p:txBody>
          <a:bodyPr wrap="none" rtlCol="0">
            <a:spAutoFit/>
          </a:bodyPr>
          <a:lstStyle/>
          <a:p>
            <a:r>
              <a:rPr lang="en-US" sz="2400" b="1" dirty="0" smtClean="0"/>
              <a:t>SUGARS + O</a:t>
            </a:r>
            <a:r>
              <a:rPr lang="en-US" sz="2400" b="1" baseline="-25000" dirty="0" smtClean="0"/>
              <a:t>2</a:t>
            </a:r>
            <a:r>
              <a:rPr lang="en-US" sz="2400" b="1" dirty="0" smtClean="0"/>
              <a:t> </a:t>
            </a:r>
            <a:r>
              <a:rPr lang="en-US" sz="2400" b="1" dirty="0" smtClean="0">
                <a:sym typeface="Wingdings" panose="05000000000000000000" pitchFamily="2" charset="2"/>
              </a:rPr>
              <a:t> CO</a:t>
            </a:r>
            <a:r>
              <a:rPr lang="en-US" sz="2400" b="1" baseline="-25000" dirty="0" smtClean="0">
                <a:sym typeface="Wingdings" panose="05000000000000000000" pitchFamily="2" charset="2"/>
              </a:rPr>
              <a:t>2</a:t>
            </a:r>
            <a:r>
              <a:rPr lang="en-US" sz="2400" b="1" dirty="0" smtClean="0">
                <a:sym typeface="Wingdings" panose="05000000000000000000" pitchFamily="2" charset="2"/>
              </a:rPr>
              <a:t> + H</a:t>
            </a:r>
            <a:r>
              <a:rPr lang="en-US" sz="2400" b="1" baseline="-25000" dirty="0" smtClean="0">
                <a:sym typeface="Wingdings" panose="05000000000000000000" pitchFamily="2" charset="2"/>
              </a:rPr>
              <a:t>2</a:t>
            </a:r>
            <a:r>
              <a:rPr lang="en-US" sz="2400" b="1" dirty="0" smtClean="0">
                <a:sym typeface="Wingdings" panose="05000000000000000000" pitchFamily="2" charset="2"/>
              </a:rPr>
              <a:t>O + ATP ENERGY</a:t>
            </a:r>
            <a:endParaRPr lang="en-US" sz="2400" b="1"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404" t="12436" r="52018" b="37080"/>
          <a:stretch/>
        </p:blipFill>
        <p:spPr bwMode="auto">
          <a:xfrm>
            <a:off x="703385" y="1812388"/>
            <a:ext cx="3713869" cy="2855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8487" t="12312" r="34639" b="20542"/>
          <a:stretch/>
        </p:blipFill>
        <p:spPr bwMode="auto">
          <a:xfrm>
            <a:off x="2869809" y="1812389"/>
            <a:ext cx="2940147" cy="379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49" r="31176" b="87312"/>
          <a:stretch/>
        </p:blipFill>
        <p:spPr bwMode="auto">
          <a:xfrm>
            <a:off x="3587262" y="1111083"/>
            <a:ext cx="2485729" cy="7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752601"/>
            <a:ext cx="8805440" cy="1676400"/>
          </a:xfrm>
        </p:spPr>
        <p:txBody>
          <a:bodyPr/>
          <a:lstStyle/>
          <a:p>
            <a:r>
              <a:rPr lang="en-US" dirty="0" smtClean="0"/>
              <a:t>All life, plants, animals &amp; everything else, eventually dies. </a:t>
            </a:r>
          </a:p>
          <a:p>
            <a:r>
              <a:rPr lang="en-US" dirty="0" smtClean="0"/>
              <a:t>When it does it is broken down , decays, and collects as fossil fuels.</a:t>
            </a:r>
            <a:endParaRPr lang="en-US" dirty="0"/>
          </a:p>
        </p:txBody>
      </p:sp>
      <p:sp>
        <p:nvSpPr>
          <p:cNvPr id="6" name="Content Placeholder 2"/>
          <p:cNvSpPr txBox="1">
            <a:spLocks/>
          </p:cNvSpPr>
          <p:nvPr/>
        </p:nvSpPr>
        <p:spPr>
          <a:xfrm>
            <a:off x="4879179" y="3281338"/>
            <a:ext cx="3962400" cy="333867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Fossil fuels, like oil and gasoline, accumulate after millions of years of this process of death and decay.</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256" t="40892" r="44343" b="2595"/>
          <a:stretch/>
        </p:blipFill>
        <p:spPr bwMode="auto">
          <a:xfrm>
            <a:off x="858129" y="3428999"/>
            <a:ext cx="4178105" cy="319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5776" t="46280" r="4646" b="2595"/>
          <a:stretch/>
        </p:blipFill>
        <p:spPr bwMode="auto">
          <a:xfrm>
            <a:off x="4248443" y="3733800"/>
            <a:ext cx="3953022" cy="2892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55567" t="24406" r="18310" b="42751"/>
          <a:stretch/>
        </p:blipFill>
        <p:spPr bwMode="auto">
          <a:xfrm>
            <a:off x="5029201" y="2496457"/>
            <a:ext cx="2082800" cy="1857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38" t="-149" r="29434" b="75658"/>
          <a:stretch/>
        </p:blipFill>
        <p:spPr bwMode="auto">
          <a:xfrm>
            <a:off x="3599544" y="1111084"/>
            <a:ext cx="2625410" cy="13853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1901" y="2480919"/>
            <a:ext cx="4114800" cy="3538881"/>
          </a:xfrm>
          <a:solidFill>
            <a:srgbClr val="E1E1E1"/>
          </a:solidFill>
        </p:spPr>
        <p:txBody>
          <a:bodyPr/>
          <a:lstStyle/>
          <a:p>
            <a:r>
              <a:rPr lang="en-US" dirty="0" smtClean="0"/>
              <a:t>The burning of fossil fuels as well as other </a:t>
            </a:r>
            <a:r>
              <a:rPr lang="en-US" dirty="0" err="1" smtClean="0"/>
              <a:t>combustables</a:t>
            </a:r>
            <a:r>
              <a:rPr lang="en-US" dirty="0" smtClean="0"/>
              <a:t>, called </a:t>
            </a:r>
            <a:r>
              <a:rPr lang="en-US" b="1" dirty="0" smtClean="0">
                <a:solidFill>
                  <a:srgbClr val="00B0F0"/>
                </a:solidFill>
              </a:rPr>
              <a:t>combustion</a:t>
            </a:r>
            <a:r>
              <a:rPr lang="en-US" dirty="0" smtClean="0"/>
              <a:t>, also releases carbon dioxide back into the atmosphere.</a:t>
            </a:r>
            <a:endParaRPr lang="en-US" dirty="0"/>
          </a:p>
        </p:txBody>
      </p:sp>
      <p:sp>
        <p:nvSpPr>
          <p:cNvPr id="8" name="TextBox 7"/>
          <p:cNvSpPr txBox="1"/>
          <p:nvPr/>
        </p:nvSpPr>
        <p:spPr>
          <a:xfrm>
            <a:off x="589095" y="5261623"/>
            <a:ext cx="7125669" cy="461665"/>
          </a:xfrm>
          <a:prstGeom prst="rect">
            <a:avLst/>
          </a:prstGeom>
          <a:solidFill>
            <a:srgbClr val="E0E0E0"/>
          </a:solidFill>
        </p:spPr>
        <p:txBody>
          <a:bodyPr wrap="none" rtlCol="0">
            <a:spAutoFit/>
          </a:bodyPr>
          <a:lstStyle/>
          <a:p>
            <a:r>
              <a:rPr lang="en-US" sz="2400" b="1" dirty="0" smtClean="0"/>
              <a:t>FOSSIL FUELS + O</a:t>
            </a:r>
            <a:r>
              <a:rPr lang="en-US" sz="2400" b="1" baseline="-25000" dirty="0" smtClean="0"/>
              <a:t>2</a:t>
            </a:r>
            <a:r>
              <a:rPr lang="en-US" sz="2400" b="1" dirty="0" smtClean="0"/>
              <a:t> </a:t>
            </a:r>
            <a:r>
              <a:rPr lang="en-US" sz="2400" b="1" dirty="0" smtClean="0">
                <a:sym typeface="Wingdings" panose="05000000000000000000" pitchFamily="2" charset="2"/>
              </a:rPr>
              <a:t> CO</a:t>
            </a:r>
            <a:r>
              <a:rPr lang="en-US" sz="2400" b="1" baseline="-25000" dirty="0" smtClean="0">
                <a:sym typeface="Wingdings" panose="05000000000000000000" pitchFamily="2" charset="2"/>
              </a:rPr>
              <a:t>2</a:t>
            </a:r>
            <a:r>
              <a:rPr lang="en-US" sz="2400" b="1" dirty="0" smtClean="0">
                <a:sym typeface="Wingdings" panose="05000000000000000000" pitchFamily="2" charset="2"/>
              </a:rPr>
              <a:t> + H</a:t>
            </a:r>
            <a:r>
              <a:rPr lang="en-US" sz="2400" b="1" baseline="-25000" dirty="0" smtClean="0">
                <a:sym typeface="Wingdings" panose="05000000000000000000" pitchFamily="2" charset="2"/>
              </a:rPr>
              <a:t>2</a:t>
            </a:r>
            <a:r>
              <a:rPr lang="en-US" sz="2400" b="1" dirty="0" smtClean="0">
                <a:sym typeface="Wingdings" panose="05000000000000000000" pitchFamily="2" charset="2"/>
              </a:rPr>
              <a:t>O + HEAT ENERGY</a:t>
            </a:r>
            <a:endParaRPr lang="en-US" sz="2400" b="1" dirty="0"/>
          </a:p>
        </p:txBody>
      </p:sp>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10" name="Group 9"/>
          <p:cNvGrpSpPr/>
          <p:nvPr/>
        </p:nvGrpSpPr>
        <p:grpSpPr>
          <a:xfrm>
            <a:off x="589095" y="1111083"/>
            <a:ext cx="7973441" cy="5656597"/>
            <a:chOff x="589095" y="1111083"/>
            <a:chExt cx="7973441" cy="5656597"/>
          </a:xfrm>
        </p:grpSpPr>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spect="1"/>
            </p:cNvSpPr>
            <p:nvPr/>
          </p:nvSpPr>
          <p:spPr>
            <a:xfrm>
              <a:off x="4194518" y="2529361"/>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610664" y="2810235"/>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331553" y="20297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426617" y="47729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1309468"/>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800" dirty="0" smtClean="0"/>
              <a:t>The Carbon Cycle: on your handouts, label the parts of the cycle.</a:t>
            </a:r>
            <a:endParaRPr lang="en-US" sz="2800" dirty="0"/>
          </a:p>
        </p:txBody>
      </p:sp>
    </p:spTree>
    <p:extLst>
      <p:ext uri="{BB962C8B-B14F-4D97-AF65-F5344CB8AC3E}">
        <p14:creationId xmlns:p14="http://schemas.microsoft.com/office/powerpoint/2010/main" val="54124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Nutrient Cycles</a:t>
            </a:r>
          </a:p>
        </p:txBody>
      </p:sp>
      <p:sp>
        <p:nvSpPr>
          <p:cNvPr id="10243" name="Rectangle 3"/>
          <p:cNvSpPr>
            <a:spLocks noGrp="1" noChangeArrowheads="1"/>
          </p:cNvSpPr>
          <p:nvPr>
            <p:ph idx="1"/>
          </p:nvPr>
        </p:nvSpPr>
        <p:spPr>
          <a:xfrm>
            <a:off x="228600" y="1752600"/>
            <a:ext cx="8458200" cy="4724400"/>
          </a:xfrm>
        </p:spPr>
        <p:txBody>
          <a:bodyPr>
            <a:normAutofit/>
          </a:bodyPr>
          <a:lstStyle/>
          <a:p>
            <a:pPr eaLnBrk="1" hangingPunct="1">
              <a:lnSpc>
                <a:spcPct val="90000"/>
              </a:lnSpc>
            </a:pPr>
            <a:r>
              <a:rPr lang="en-US" sz="2400" dirty="0" smtClean="0"/>
              <a:t>One of the main focuses in this unit is dedicated to investigating and learning abou</a:t>
            </a:r>
            <a:r>
              <a:rPr lang="en-US" dirty="0" smtClean="0"/>
              <a:t>t the cycling of certain important elements through the environment. </a:t>
            </a:r>
            <a:endParaRPr lang="en-US" sz="2400" dirty="0" smtClean="0"/>
          </a:p>
          <a:p>
            <a:pPr eaLnBrk="1" hangingPunct="1">
              <a:lnSpc>
                <a:spcPct val="90000"/>
              </a:lnSpc>
            </a:pPr>
            <a:r>
              <a:rPr lang="en-US" sz="2400" dirty="0" smtClean="0"/>
              <a:t>Oxygen, water, carbon, nitrogen, and phosphorus are a few examples of these that we will focus on in this section.</a:t>
            </a:r>
          </a:p>
          <a:p>
            <a:pPr eaLnBrk="1" hangingPunct="1">
              <a:lnSpc>
                <a:spcPct val="90000"/>
              </a:lnSpc>
            </a:pPr>
            <a:r>
              <a:rPr lang="en-US" sz="2400" dirty="0" smtClean="0"/>
              <a:t>Your goal will be to learn how a few important elements are recycled through the environment so that they may maintain their availability to living organisms and other important processes as they are requirements for lif</a:t>
            </a:r>
            <a:r>
              <a:rPr lang="en-US" dirty="0" smtClean="0"/>
              <a:t>e as it is today</a:t>
            </a:r>
            <a:r>
              <a:rPr lang="en-US" sz="2400" dirty="0" smtClean="0"/>
              <a:t>.</a:t>
            </a:r>
          </a:p>
        </p:txBody>
      </p:sp>
    </p:spTree>
    <p:extLst>
      <p:ext uri="{BB962C8B-B14F-4D97-AF65-F5344CB8AC3E}">
        <p14:creationId xmlns:p14="http://schemas.microsoft.com/office/powerpoint/2010/main" val="3235246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Nutrient Cycles </a:t>
            </a:r>
            <a:r>
              <a:rPr lang="en-US" dirty="0"/>
              <a:t>in Nature</a:t>
            </a:r>
          </a:p>
        </p:txBody>
      </p:sp>
      <p:sp>
        <p:nvSpPr>
          <p:cNvPr id="6147" name="Rectangle 3"/>
          <p:cNvSpPr>
            <a:spLocks noGrp="1" noChangeArrowheads="1"/>
          </p:cNvSpPr>
          <p:nvPr>
            <p:ph type="body" idx="1"/>
          </p:nvPr>
        </p:nvSpPr>
        <p:spPr>
          <a:xfrm>
            <a:off x="304800" y="1752600"/>
            <a:ext cx="8534400" cy="4800600"/>
          </a:xfrm>
        </p:spPr>
        <p:txBody>
          <a:bodyPr>
            <a:normAutofit fontScale="92500" lnSpcReduction="10000"/>
          </a:bodyPr>
          <a:lstStyle/>
          <a:p>
            <a:r>
              <a:rPr lang="en-US" sz="2800" dirty="0" smtClean="0">
                <a:solidFill>
                  <a:srgbClr val="0070C0"/>
                </a:solidFill>
              </a:rPr>
              <a:t>Bio = living</a:t>
            </a:r>
          </a:p>
          <a:p>
            <a:r>
              <a:rPr lang="en-US" sz="2800" dirty="0" smtClean="0">
                <a:solidFill>
                  <a:srgbClr val="0070C0"/>
                </a:solidFill>
              </a:rPr>
              <a:t>Geo = Earth, ground, soil</a:t>
            </a:r>
          </a:p>
          <a:p>
            <a:r>
              <a:rPr lang="en-US" sz="2800" dirty="0" smtClean="0">
                <a:solidFill>
                  <a:srgbClr val="0070C0"/>
                </a:solidFill>
              </a:rPr>
              <a:t>Chemical = compound or substance</a:t>
            </a:r>
          </a:p>
          <a:p>
            <a:r>
              <a:rPr lang="en-US" sz="2800" dirty="0" smtClean="0">
                <a:solidFill>
                  <a:srgbClr val="0070C0"/>
                </a:solidFill>
              </a:rPr>
              <a:t>Cycle = a repeating, cyclical process</a:t>
            </a:r>
          </a:p>
          <a:p>
            <a:r>
              <a:rPr lang="en-US" sz="2800" u="sng" dirty="0" smtClean="0">
                <a:solidFill>
                  <a:srgbClr val="0070C0"/>
                </a:solidFill>
              </a:rPr>
              <a:t>Biogeochemical cycles = Repeating processes </a:t>
            </a:r>
            <a:r>
              <a:rPr lang="en-US" sz="2800" u="sng" dirty="0">
                <a:solidFill>
                  <a:srgbClr val="0070C0"/>
                </a:solidFill>
              </a:rPr>
              <a:t>in which </a:t>
            </a:r>
            <a:r>
              <a:rPr lang="en-US" sz="2800" u="sng" dirty="0" smtClean="0">
                <a:solidFill>
                  <a:srgbClr val="0070C0"/>
                </a:solidFill>
              </a:rPr>
              <a:t>important substances </a:t>
            </a:r>
            <a:r>
              <a:rPr lang="en-US" sz="2800" u="sng" dirty="0">
                <a:solidFill>
                  <a:srgbClr val="0070C0"/>
                </a:solidFill>
              </a:rPr>
              <a:t>are recycled and </a:t>
            </a:r>
            <a:r>
              <a:rPr lang="en-US" sz="2800" u="sng" dirty="0" smtClean="0">
                <a:solidFill>
                  <a:srgbClr val="0070C0"/>
                </a:solidFill>
              </a:rPr>
              <a:t>reused in the living and non-living parts </a:t>
            </a:r>
            <a:r>
              <a:rPr lang="en-US" sz="2800" u="sng" dirty="0">
                <a:solidFill>
                  <a:srgbClr val="0070C0"/>
                </a:solidFill>
              </a:rPr>
              <a:t>of the environment </a:t>
            </a:r>
            <a:r>
              <a:rPr lang="en-US" sz="2800" u="sng" dirty="0" smtClean="0">
                <a:solidFill>
                  <a:srgbClr val="0070C0"/>
                </a:solidFill>
              </a:rPr>
              <a:t>by undergoing chemical and/or physical changes. </a:t>
            </a:r>
            <a:endParaRPr lang="en-US" sz="2800" u="sng" dirty="0">
              <a:solidFill>
                <a:srgbClr val="0070C0"/>
              </a:solidFill>
            </a:endParaRPr>
          </a:p>
          <a:p>
            <a:pPr lvl="1"/>
            <a:r>
              <a:rPr lang="en-US" sz="2400" dirty="0"/>
              <a:t>Water Cycle</a:t>
            </a:r>
          </a:p>
          <a:p>
            <a:pPr lvl="1"/>
            <a:r>
              <a:rPr lang="en-US" sz="2400" dirty="0"/>
              <a:t>Carbon Cycle</a:t>
            </a:r>
          </a:p>
          <a:p>
            <a:pPr lvl="1"/>
            <a:r>
              <a:rPr lang="en-US" sz="2400" dirty="0"/>
              <a:t>Nitrogen Cycle</a:t>
            </a:r>
          </a:p>
          <a:p>
            <a:endParaRPr lang="en-US" sz="2800" dirty="0"/>
          </a:p>
        </p:txBody>
      </p:sp>
    </p:spTree>
    <p:extLst>
      <p:ext uri="{BB962C8B-B14F-4D97-AF65-F5344CB8AC3E}">
        <p14:creationId xmlns:p14="http://schemas.microsoft.com/office/powerpoint/2010/main" val="31486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Water Cycle</a:t>
            </a:r>
            <a:endParaRPr lang="en-US" b="0" i="1" smtClean="0"/>
          </a:p>
        </p:txBody>
      </p:sp>
      <p:sp>
        <p:nvSpPr>
          <p:cNvPr id="92163" name="Rectangle 3"/>
          <p:cNvSpPr>
            <a:spLocks noGrp="1" noChangeArrowheads="1"/>
          </p:cNvSpPr>
          <p:nvPr>
            <p:ph idx="1"/>
          </p:nvPr>
        </p:nvSpPr>
        <p:spPr>
          <a:xfrm>
            <a:off x="457200" y="1828800"/>
            <a:ext cx="8229600" cy="4343400"/>
          </a:xfrm>
        </p:spPr>
        <p:txBody>
          <a:bodyPr/>
          <a:lstStyle/>
          <a:p>
            <a:pPr eaLnBrk="1" hangingPunct="1">
              <a:lnSpc>
                <a:spcPct val="90000"/>
              </a:lnSpc>
              <a:spcBef>
                <a:spcPct val="0"/>
              </a:spcBef>
            </a:pPr>
            <a:r>
              <a:rPr lang="en-US" sz="2400" u="sng" dirty="0" smtClean="0"/>
              <a:t>The water cycle continuously moves water between the atmosphere, the land, and the oceans</a:t>
            </a:r>
            <a:r>
              <a:rPr lang="en-US" sz="2400" dirty="0" smtClean="0"/>
              <a:t>.</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We see it first hand in several forms. </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Rain falls and is soaked up by the ground, or it pools where it’s drank, or it is absorbed by plants, or it will sit and evaporate back up into the atmosphere.</a:t>
            </a:r>
          </a:p>
          <a:p>
            <a:pPr>
              <a:lnSpc>
                <a:spcPct val="90000"/>
              </a:lnSpc>
              <a:spcBef>
                <a:spcPct val="0"/>
              </a:spcBef>
            </a:pPr>
            <a:r>
              <a:rPr lang="en-US" dirty="0"/>
              <a:t>Since it’s a cycle there is no starting point.</a:t>
            </a:r>
          </a:p>
          <a:p>
            <a:pPr>
              <a:lnSpc>
                <a:spcPct val="90000"/>
              </a:lnSpc>
              <a:spcBef>
                <a:spcPct val="0"/>
              </a:spcBef>
            </a:pPr>
            <a:endParaRPr lang="en-US" dirty="0"/>
          </a:p>
          <a:p>
            <a:pPr>
              <a:lnSpc>
                <a:spcPct val="90000"/>
              </a:lnSpc>
              <a:spcBef>
                <a:spcPct val="0"/>
              </a:spcBef>
            </a:pPr>
            <a:r>
              <a:rPr lang="en-US" dirty="0"/>
              <a:t>We’ll start with water forming in the atmosphere.</a:t>
            </a:r>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dirty="0" smtClean="0">
              <a:latin typeface="ITCFranklinGothicStd-MdCd" charset="0"/>
            </a:endParaRPr>
          </a:p>
        </p:txBody>
      </p:sp>
    </p:spTree>
    <p:extLst>
      <p:ext uri="{BB962C8B-B14F-4D97-AF65-F5344CB8AC3E}">
        <p14:creationId xmlns:p14="http://schemas.microsoft.com/office/powerpoint/2010/main" val="338508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228600"/>
          </a:xfrm>
        </p:spPr>
        <p:txBody>
          <a:bodyPr>
            <a:normAutofit fontScale="90000"/>
          </a:bodyPr>
          <a:lstStyle/>
          <a:p>
            <a:pPr eaLnBrk="1" hangingPunct="1"/>
            <a:r>
              <a:rPr lang="en-US" sz="2000" dirty="0" smtClean="0"/>
              <a:t>In the margin of your notes, identify the steps numbered 1-6.</a:t>
            </a:r>
          </a:p>
        </p:txBody>
      </p:sp>
      <p:grpSp>
        <p:nvGrpSpPr>
          <p:cNvPr id="16387" name="Group 8"/>
          <p:cNvGrpSpPr>
            <a:grpSpLocks/>
          </p:cNvGrpSpPr>
          <p:nvPr/>
        </p:nvGrpSpPr>
        <p:grpSpPr bwMode="auto">
          <a:xfrm>
            <a:off x="838200" y="987425"/>
            <a:ext cx="7239000" cy="5870575"/>
            <a:chOff x="528" y="622"/>
            <a:chExt cx="4560" cy="3698"/>
          </a:xfrm>
        </p:grpSpPr>
        <p:pic>
          <p:nvPicPr>
            <p:cNvPr id="16394" name="Picture 5" descr="Wa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622"/>
              <a:ext cx="456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7"/>
            <p:cNvSpPr txBox="1">
              <a:spLocks noChangeArrowheads="1"/>
            </p:cNvSpPr>
            <p:nvPr/>
          </p:nvSpPr>
          <p:spPr bwMode="auto">
            <a:xfrm>
              <a:off x="2823" y="989"/>
              <a:ext cx="781" cy="1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400" b="1" spc="-150" dirty="0">
                  <a:solidFill>
                    <a:srgbClr val="000000"/>
                  </a:solidFill>
                </a:rPr>
                <a:t>Condensation</a:t>
              </a:r>
            </a:p>
          </p:txBody>
        </p:sp>
      </p:grpSp>
    </p:spTree>
    <p:extLst>
      <p:ext uri="{BB962C8B-B14F-4D97-AF65-F5344CB8AC3E}">
        <p14:creationId xmlns:p14="http://schemas.microsoft.com/office/powerpoint/2010/main" val="2241856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1"/>
            <a:ext cx="8229600" cy="2099992"/>
          </a:xfrm>
        </p:spPr>
        <p:txBody>
          <a:bodyPr>
            <a:normAutofit fontScale="92500" lnSpcReduction="10000"/>
          </a:bodyPr>
          <a:lstStyle/>
          <a:p>
            <a:r>
              <a:rPr lang="en-US" dirty="0"/>
              <a:t>First, water </a:t>
            </a:r>
            <a:r>
              <a:rPr lang="en-US" dirty="0">
                <a:solidFill>
                  <a:schemeClr val="tx1"/>
                </a:solidFill>
              </a:rPr>
              <a:t>vapor condenses in </a:t>
            </a:r>
            <a:r>
              <a:rPr lang="en-US" dirty="0"/>
              <a:t>the cool air of the sky</a:t>
            </a:r>
            <a:r>
              <a:rPr lang="en-US" i="1" dirty="0"/>
              <a:t> </a:t>
            </a:r>
            <a:r>
              <a:rPr lang="en-US" dirty="0"/>
              <a:t>into the clouds we see</a:t>
            </a:r>
            <a:r>
              <a:rPr lang="en-US" dirty="0" smtClean="0"/>
              <a:t>.</a:t>
            </a:r>
          </a:p>
          <a:p>
            <a:r>
              <a:rPr lang="en-US" b="1" u="sng" dirty="0" smtClean="0">
                <a:solidFill>
                  <a:schemeClr val="accent2"/>
                </a:solidFill>
              </a:rPr>
              <a:t>Condensation</a:t>
            </a:r>
            <a:r>
              <a:rPr lang="en-US" u="sng" dirty="0" smtClean="0"/>
              <a:t> is the process of water molecules combining with each other, forming hydrogen bonds. </a:t>
            </a:r>
          </a:p>
          <a:p>
            <a:r>
              <a:rPr lang="en-US" dirty="0" smtClean="0"/>
              <a:t>Even if there’s no clouds there is still plenty of water there.</a:t>
            </a:r>
          </a:p>
          <a:p>
            <a:endParaRPr lang="en-US" dirty="0"/>
          </a:p>
          <a:p>
            <a:endParaRPr lang="en-US" dirty="0"/>
          </a:p>
        </p:txBody>
      </p:sp>
      <p:sp>
        <p:nvSpPr>
          <p:cNvPr id="4" name="Rectangle 3"/>
          <p:cNvSpPr/>
          <p:nvPr/>
        </p:nvSpPr>
        <p:spPr>
          <a:xfrm>
            <a:off x="152400" y="5528993"/>
            <a:ext cx="8839200" cy="1200329"/>
          </a:xfrm>
          <a:prstGeom prst="rect">
            <a:avLst/>
          </a:prstGeom>
        </p:spPr>
        <p:txBody>
          <a:bodyPr wrap="square">
            <a:spAutoFit/>
          </a:bodyPr>
          <a:lstStyle/>
          <a:p>
            <a:r>
              <a:rPr lang="en-US" dirty="0"/>
              <a:t>At any moment, the atmosphere contains an astounding 37.5 million billion gallons of water, in the invisible vapor phase. This is enough water to cover the entire surface of the Earth (land and ocean) with one inch of rain</a:t>
            </a:r>
            <a:r>
              <a:rPr lang="en-US" dirty="0" smtClean="0"/>
              <a:t>.</a:t>
            </a:r>
          </a:p>
          <a:p>
            <a:r>
              <a:rPr lang="en-US" dirty="0" smtClean="0"/>
              <a:t>http://whyfiles.org/2010/how-much-water-is-in-the-atmosphere/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47" b="66112"/>
          <a:stretch/>
        </p:blipFill>
        <p:spPr bwMode="auto">
          <a:xfrm>
            <a:off x="3446585" y="767863"/>
            <a:ext cx="4743327" cy="198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Condensation</a:t>
            </a:r>
            <a:endParaRPr lang="en-US" dirty="0"/>
          </a:p>
        </p:txBody>
      </p:sp>
    </p:spTree>
    <p:extLst>
      <p:ext uri="{BB962C8B-B14F-4D97-AF65-F5344CB8AC3E}">
        <p14:creationId xmlns:p14="http://schemas.microsoft.com/office/powerpoint/2010/main" val="13715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r>
              <a:rPr lang="en-US" dirty="0" smtClean="0"/>
              <a:t>When enough water accumulates in the atmosphere it collects a water droplets, gets heavy, and falls back to Earth.</a:t>
            </a:r>
          </a:p>
          <a:p>
            <a:r>
              <a:rPr lang="en-US" dirty="0" smtClean="0"/>
              <a:t>This, what we call rain, is also known as </a:t>
            </a:r>
            <a:r>
              <a:rPr lang="en-US" b="1" i="1" dirty="0" smtClean="0">
                <a:solidFill>
                  <a:schemeClr val="accent2"/>
                </a:solidFill>
              </a:rPr>
              <a:t>precipitation</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r="37557" b="56907"/>
          <a:stretch/>
        </p:blipFill>
        <p:spPr bwMode="auto">
          <a:xfrm>
            <a:off x="2630658" y="762001"/>
            <a:ext cx="2841674"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Precipitation</a:t>
            </a:r>
            <a:endParaRPr lang="en-US" dirty="0"/>
          </a:p>
        </p:txBody>
      </p:sp>
    </p:spTree>
    <p:extLst>
      <p:ext uri="{BB962C8B-B14F-4D97-AF65-F5344CB8AC3E}">
        <p14:creationId xmlns:p14="http://schemas.microsoft.com/office/powerpoint/2010/main" val="1946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76400"/>
            <a:ext cx="2285999" cy="3416320"/>
          </a:xfrm>
          <a:prstGeom prst="rect">
            <a:avLst/>
          </a:prstGeom>
        </p:spPr>
        <p:txBody>
          <a:bodyPr wrap="square">
            <a:spAutoFit/>
          </a:bodyPr>
          <a:lstStyle/>
          <a:p>
            <a:pPr marL="114300" lvl="0">
              <a:lnSpc>
                <a:spcPct val="90000"/>
              </a:lnSpc>
              <a:spcBef>
                <a:spcPct val="0"/>
              </a:spcBef>
              <a:buClr>
                <a:srgbClr val="93A299"/>
              </a:buClr>
            </a:pPr>
            <a:r>
              <a:rPr lang="en-US" sz="2400" u="sng" dirty="0">
                <a:solidFill>
                  <a:srgbClr val="564B3C"/>
                </a:solidFill>
              </a:rPr>
              <a:t>Some of this water </a:t>
            </a:r>
            <a:r>
              <a:rPr lang="en-US" sz="2400" b="1" i="1" u="sng" dirty="0">
                <a:solidFill>
                  <a:srgbClr val="CF543F"/>
                </a:solidFill>
              </a:rPr>
              <a:t>percolates</a:t>
            </a:r>
            <a:r>
              <a:rPr lang="en-US" sz="2400" u="sng" dirty="0">
                <a:solidFill>
                  <a:srgbClr val="93A299"/>
                </a:solidFill>
              </a:rPr>
              <a:t>,</a:t>
            </a:r>
            <a:r>
              <a:rPr lang="en-US" sz="2400" u="sng" dirty="0">
                <a:solidFill>
                  <a:srgbClr val="564B3C"/>
                </a:solidFill>
              </a:rPr>
              <a:t> or is absorbed or soaked</a:t>
            </a:r>
            <a:r>
              <a:rPr lang="en-US" sz="2400" i="1" u="sng" dirty="0">
                <a:solidFill>
                  <a:srgbClr val="564B3C"/>
                </a:solidFill>
              </a:rPr>
              <a:t> </a:t>
            </a:r>
            <a:r>
              <a:rPr lang="en-US" sz="2400" u="sng" dirty="0">
                <a:solidFill>
                  <a:srgbClr val="564B3C"/>
                </a:solidFill>
              </a:rPr>
              <a:t>into the soil and becomes groundwater</a:t>
            </a:r>
            <a:r>
              <a:rPr lang="en-US" sz="2400" dirty="0">
                <a:solidFill>
                  <a:srgbClr val="564B3C"/>
                </a:solidFill>
              </a:rPr>
              <a:t>.</a:t>
            </a:r>
          </a:p>
        </p:txBody>
      </p:sp>
      <p:sp>
        <p:nvSpPr>
          <p:cNvPr id="3" name="Content Placeholder 2"/>
          <p:cNvSpPr>
            <a:spLocks noGrp="1"/>
          </p:cNvSpPr>
          <p:nvPr>
            <p:ph idx="1"/>
          </p:nvPr>
        </p:nvSpPr>
        <p:spPr>
          <a:xfrm>
            <a:off x="5638800" y="1828800"/>
            <a:ext cx="3094892" cy="3962400"/>
          </a:xfrm>
        </p:spPr>
        <p:txBody>
          <a:bodyPr>
            <a:normAutofit/>
          </a:bodyPr>
          <a:lstStyle/>
          <a:p>
            <a:pPr>
              <a:lnSpc>
                <a:spcPct val="90000"/>
              </a:lnSpc>
              <a:spcBef>
                <a:spcPct val="0"/>
              </a:spcBef>
            </a:pPr>
            <a:r>
              <a:rPr lang="en-US" dirty="0" smtClean="0"/>
              <a:t>Other </a:t>
            </a:r>
            <a:r>
              <a:rPr lang="en-US" dirty="0"/>
              <a:t>water, called </a:t>
            </a:r>
            <a:r>
              <a:rPr lang="en-US" b="1" i="1" dirty="0">
                <a:solidFill>
                  <a:schemeClr val="accent2"/>
                </a:solidFill>
              </a:rPr>
              <a:t>runoff</a:t>
            </a:r>
            <a:r>
              <a:rPr lang="en-US" dirty="0"/>
              <a:t>, flows and accumulates across the surface of Earth and runs into rivers, lakes, and oceans.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t="28716" r="38918" b="7064"/>
          <a:stretch/>
        </p:blipFill>
        <p:spPr bwMode="auto">
          <a:xfrm>
            <a:off x="2637692" y="2447777"/>
            <a:ext cx="2743200" cy="377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Run off &amp; Percolation</a:t>
            </a:r>
            <a:endParaRPr lang="en-US" dirty="0"/>
          </a:p>
        </p:txBody>
      </p:sp>
    </p:spTree>
    <p:extLst>
      <p:ext uri="{BB962C8B-B14F-4D97-AF65-F5344CB8AC3E}">
        <p14:creationId xmlns:p14="http://schemas.microsoft.com/office/powerpoint/2010/main" val="665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6917"/>
            <a:ext cx="7656512" cy="2282483"/>
          </a:xfrm>
        </p:spPr>
        <p:txBody>
          <a:bodyPr>
            <a:normAutofit lnSpcReduction="10000"/>
          </a:bodyPr>
          <a:lstStyle/>
          <a:p>
            <a:pPr>
              <a:lnSpc>
                <a:spcPct val="90000"/>
              </a:lnSpc>
              <a:spcBef>
                <a:spcPct val="0"/>
              </a:spcBef>
            </a:pPr>
            <a:r>
              <a:rPr lang="en-US" dirty="0"/>
              <a:t>Once here if not consumed, </a:t>
            </a:r>
            <a:r>
              <a:rPr lang="en-US" u="sng" dirty="0"/>
              <a:t>the water is heated by the sun and reenters the atmosphere as water vapor by </a:t>
            </a:r>
            <a:r>
              <a:rPr lang="en-US" i="1" u="sng" dirty="0">
                <a:solidFill>
                  <a:schemeClr val="accent1"/>
                </a:solidFill>
              </a:rPr>
              <a:t>evaporation</a:t>
            </a:r>
            <a:r>
              <a:rPr lang="en-US" dirty="0"/>
              <a:t>. </a:t>
            </a:r>
          </a:p>
          <a:p>
            <a:pPr>
              <a:lnSpc>
                <a:spcPct val="90000"/>
              </a:lnSpc>
              <a:spcBef>
                <a:spcPct val="0"/>
              </a:spcBef>
            </a:pPr>
            <a:endParaRPr lang="en-US" dirty="0"/>
          </a:p>
          <a:p>
            <a:pPr>
              <a:lnSpc>
                <a:spcPct val="90000"/>
              </a:lnSpc>
              <a:spcBef>
                <a:spcPct val="0"/>
              </a:spcBef>
            </a:pPr>
            <a:r>
              <a:rPr lang="en-US" u="sng" dirty="0"/>
              <a:t>Water also evaporates from trees and plants in a process called </a:t>
            </a:r>
            <a:r>
              <a:rPr lang="en-US" i="1" u="sng" dirty="0">
                <a:solidFill>
                  <a:schemeClr val="accent1"/>
                </a:solidFill>
              </a:rPr>
              <a:t>transpiration</a:t>
            </a:r>
            <a:r>
              <a:rPr lang="en-US" dirty="0"/>
              <a:t> (&amp; animals in perspiration…sweating).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1"/>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76246" b="48281"/>
          <a:stretch/>
        </p:blipFill>
        <p:spPr bwMode="auto">
          <a:xfrm>
            <a:off x="954087" y="762001"/>
            <a:ext cx="1718775" cy="30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Transpiration &amp; EVAPORATION</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6" t="25860" r="-5" b="38936"/>
          <a:stretch/>
        </p:blipFill>
        <p:spPr bwMode="auto">
          <a:xfrm>
            <a:off x="4360985" y="2280139"/>
            <a:ext cx="3828927" cy="206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4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3976</TotalTime>
  <Words>703</Words>
  <Application>Microsoft Office PowerPoint</Application>
  <PresentationFormat>On-screen Show (4:3)</PresentationFormat>
  <Paragraphs>67</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 Antiqua</vt:lpstr>
      <vt:lpstr>Calibri</vt:lpstr>
      <vt:lpstr>Century Gothic</vt:lpstr>
      <vt:lpstr>ITCFranklinGothicStd-MdCd</vt:lpstr>
      <vt:lpstr>Wingdings</vt:lpstr>
      <vt:lpstr>Apothecary</vt:lpstr>
      <vt:lpstr>Vocabulary</vt:lpstr>
      <vt:lpstr>Nutrient Cycles</vt:lpstr>
      <vt:lpstr>Nutrient Cycles in Nature</vt:lpstr>
      <vt:lpstr>Water Cycle</vt:lpstr>
      <vt:lpstr>In the margin of your notes, identify the steps numbered 1-6.</vt:lpstr>
      <vt:lpstr>Condensation</vt:lpstr>
      <vt:lpstr>Precipitation</vt:lpstr>
      <vt:lpstr>Run off &amp; Percolation</vt:lpstr>
      <vt:lpstr>Transpiration &amp; EVAPORATION</vt:lpstr>
      <vt:lpstr>The Carbon Cycle</vt:lpstr>
      <vt:lpstr>The Carbon Cycle</vt:lpstr>
      <vt:lpstr>The Carbon Cycle</vt:lpstr>
      <vt:lpstr>The Carbon Cycle</vt:lpstr>
      <vt:lpstr>The Carbon Cycle: on your handouts, label the parts of the cycle.</vt:lpstr>
      <vt:lpstr>The Carbon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Chiang, Kwok him</cp:lastModifiedBy>
  <cp:revision>63</cp:revision>
  <cp:lastPrinted>2018-03-29T21:00:15Z</cp:lastPrinted>
  <dcterms:created xsi:type="dcterms:W3CDTF">2014-02-05T21:04:46Z</dcterms:created>
  <dcterms:modified xsi:type="dcterms:W3CDTF">2020-01-14T15:45:20Z</dcterms:modified>
</cp:coreProperties>
</file>